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90" r:id="rId1"/>
  </p:sldMasterIdLst>
  <p:notesMasterIdLst>
    <p:notesMasterId r:id="rId15"/>
  </p:notesMasterIdLst>
  <p:sldIdLst>
    <p:sldId id="256" r:id="rId2"/>
    <p:sldId id="257" r:id="rId3"/>
    <p:sldId id="258" r:id="rId4"/>
    <p:sldId id="275" r:id="rId5"/>
    <p:sldId id="265" r:id="rId6"/>
    <p:sldId id="266" r:id="rId7"/>
    <p:sldId id="276" r:id="rId8"/>
    <p:sldId id="264" r:id="rId9"/>
    <p:sldId id="267" r:id="rId10"/>
    <p:sldId id="273" r:id="rId11"/>
    <p:sldId id="274" r:id="rId12"/>
    <p:sldId id="261" r:id="rId13"/>
    <p:sldId id="262"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35"/>
    <p:restoredTop sz="84593" autoAdjust="0"/>
  </p:normalViewPr>
  <p:slideViewPr>
    <p:cSldViewPr snapToGrid="0" snapToObjects="1">
      <p:cViewPr varScale="1">
        <p:scale>
          <a:sx n="53" d="100"/>
          <a:sy n="53" d="100"/>
        </p:scale>
        <p:origin x="99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2.jpeg>
</file>

<file path=ppt/media/image3.jp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164E9-EB6D-4759-8D64-37D8B668BC75}" type="datetimeFigureOut">
              <a:rPr lang="en-US" smtClean="0"/>
              <a:t>9/9/2019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7417DD-799A-4B67-BD5B-F4FA997C8E88}" type="slidenum">
              <a:rPr lang="en-US" smtClean="0"/>
              <a:t>‹#›</a:t>
            </a:fld>
            <a:endParaRPr lang="en-US"/>
          </a:p>
        </p:txBody>
      </p:sp>
    </p:spTree>
    <p:extLst>
      <p:ext uri="{BB962C8B-B14F-4D97-AF65-F5344CB8AC3E}">
        <p14:creationId xmlns:p14="http://schemas.microsoft.com/office/powerpoint/2010/main" val="1099334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these two graphs, it is evident that DUIs increase during New Year’s Day compared to the average for the winter in 2018 to 2019. Thanksgiving has the lowest amount of DUI offenses, while Christmas is slightly below the average for the three months. </a:t>
            </a:r>
          </a:p>
          <a:p>
            <a:endParaRPr lang="en-US" dirty="0"/>
          </a:p>
          <a:p>
            <a:r>
              <a:rPr lang="en-US" dirty="0"/>
              <a:t>Our burglary graph, being a composite of 5 years of data, more accurately reflects the reality of the crime, which is that holidays are popular times for burglaries to take place. The most burglaries occurred on New Year’s Day with Christmas and Thanksgiving as close seconds.  </a:t>
            </a:r>
          </a:p>
        </p:txBody>
      </p:sp>
      <p:sp>
        <p:nvSpPr>
          <p:cNvPr id="4" name="Slide Number Placeholder 3"/>
          <p:cNvSpPr>
            <a:spLocks noGrp="1"/>
          </p:cNvSpPr>
          <p:nvPr>
            <p:ph type="sldNum" sz="quarter" idx="5"/>
          </p:nvPr>
        </p:nvSpPr>
        <p:spPr/>
        <p:txBody>
          <a:bodyPr/>
          <a:lstStyle/>
          <a:p>
            <a:fld id="{B57417DD-799A-4B67-BD5B-F4FA997C8E88}" type="slidenum">
              <a:rPr lang="en-US" smtClean="0"/>
              <a:t>5</a:t>
            </a:fld>
            <a:endParaRPr lang="en-US"/>
          </a:p>
        </p:txBody>
      </p:sp>
    </p:spTree>
    <p:extLst>
      <p:ext uri="{BB962C8B-B14F-4D97-AF65-F5344CB8AC3E}">
        <p14:creationId xmlns:p14="http://schemas.microsoft.com/office/powerpoint/2010/main" val="1132878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these three graphs we see the analysis of burglary trends over 5 years. The blue line in the middle denotes the average of burglaries over all five years for those days. As we can see regardless of day, the majority of burglaries happen during the morning or day, from around 5 AM to 3 PM, with a significant dip seen around 6 to 8 PM, reflective of dinnertime, when a majority of people are at home. In future studies, I would like to analyze data from the summertime to see if the hours for burglaries are different and whether or not there are a larger overall amount of occurrences for burglaries during the summer. It would also make for a more statistically sound model to analyze data from other cities, before making a conclusive prediction as to times when burglaries occur. </a:t>
            </a:r>
          </a:p>
        </p:txBody>
      </p:sp>
      <p:sp>
        <p:nvSpPr>
          <p:cNvPr id="4" name="Slide Number Placeholder 3"/>
          <p:cNvSpPr>
            <a:spLocks noGrp="1"/>
          </p:cNvSpPr>
          <p:nvPr>
            <p:ph type="sldNum" sz="quarter" idx="5"/>
          </p:nvPr>
        </p:nvSpPr>
        <p:spPr/>
        <p:txBody>
          <a:bodyPr/>
          <a:lstStyle/>
          <a:p>
            <a:fld id="{B57417DD-799A-4B67-BD5B-F4FA997C8E88}" type="slidenum">
              <a:rPr lang="en-US" smtClean="0"/>
              <a:t>6</a:t>
            </a:fld>
            <a:endParaRPr lang="en-US"/>
          </a:p>
        </p:txBody>
      </p:sp>
    </p:spTree>
    <p:extLst>
      <p:ext uri="{BB962C8B-B14F-4D97-AF65-F5344CB8AC3E}">
        <p14:creationId xmlns:p14="http://schemas.microsoft.com/office/powerpoint/2010/main" val="19986847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E2FBFCD1-271F-5E42-9B7B-E50AB408616C}" type="datetimeFigureOut">
              <a:rPr lang="en-US" smtClean="0"/>
              <a:t>9/9/2019</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C2F835FF-3D12-FC46-A481-28366AD3CFFF}"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23474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18250439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8121036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688763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3841352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2FBFCD1-271F-5E42-9B7B-E50AB408616C}" type="datetimeFigureOut">
              <a:rPr lang="en-US" smtClean="0"/>
              <a:t>9/9/2019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3833810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2FBFCD1-271F-5E42-9B7B-E50AB408616C}" type="datetimeFigureOut">
              <a:rPr lang="en-US" smtClean="0"/>
              <a:t>9/9/2019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279185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BFCD1-271F-5E42-9B7B-E50AB408616C}" type="datetimeFigureOut">
              <a:rPr lang="en-US" smtClean="0"/>
              <a:t>9/9/2019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440463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BFCD1-271F-5E42-9B7B-E50AB408616C}" type="datetimeFigureOut">
              <a:rPr lang="en-US" smtClean="0"/>
              <a:t>9/9/2019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914976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BFCD1-271F-5E42-9B7B-E50AB408616C}" type="datetimeFigureOut">
              <a:rPr lang="en-US" smtClean="0"/>
              <a:t>9/9/2019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1240201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FBFCD1-271F-5E42-9B7B-E50AB408616C}" type="datetimeFigureOut">
              <a:rPr lang="en-US" smtClean="0"/>
              <a:t>9/9/2019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050118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2642855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FBFCD1-271F-5E42-9B7B-E50AB408616C}" type="datetimeFigureOut">
              <a:rPr lang="en-US" smtClean="0"/>
              <a:t>9/9/2019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1337564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FBFCD1-271F-5E42-9B7B-E50AB408616C}" type="datetimeFigureOut">
              <a:rPr lang="en-US" smtClean="0"/>
              <a:t>9/9/2019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3806714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FBFCD1-271F-5E42-9B7B-E50AB408616C}" type="datetimeFigureOut">
              <a:rPr lang="en-US" smtClean="0"/>
              <a:t>9/9/2019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1569003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4167110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FBFCD1-271F-5E42-9B7B-E50AB408616C}" type="datetimeFigureOut">
              <a:rPr lang="en-US" smtClean="0"/>
              <a:t>9/9/2019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F835FF-3D12-FC46-A481-28366AD3CFFF}" type="slidenum">
              <a:rPr lang="en-US" smtClean="0"/>
              <a:t>‹#›</a:t>
            </a:fld>
            <a:endParaRPr lang="en-US"/>
          </a:p>
        </p:txBody>
      </p:sp>
    </p:spTree>
    <p:extLst>
      <p:ext uri="{BB962C8B-B14F-4D97-AF65-F5344CB8AC3E}">
        <p14:creationId xmlns:p14="http://schemas.microsoft.com/office/powerpoint/2010/main" val="2300346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E2FBFCD1-271F-5E42-9B7B-E50AB408616C}" type="datetimeFigureOut">
              <a:rPr lang="en-US" smtClean="0"/>
              <a:t>9/9/2019</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C2F835FF-3D12-FC46-A481-28366AD3CFFF}" type="slidenum">
              <a:rPr lang="en-US" smtClean="0"/>
              <a:t>‹#›</a:t>
            </a:fld>
            <a:endParaRPr lang="en-US"/>
          </a:p>
        </p:txBody>
      </p:sp>
    </p:spTree>
    <p:extLst>
      <p:ext uri="{BB962C8B-B14F-4D97-AF65-F5344CB8AC3E}">
        <p14:creationId xmlns:p14="http://schemas.microsoft.com/office/powerpoint/2010/main" val="3691198792"/>
      </p:ext>
    </p:extLst>
  </p:cSld>
  <p:clrMap bg1="lt1" tx1="dk1" bg2="lt2" tx2="dk2" accent1="accent1" accent2="accent2" accent3="accent3" accent4="accent4" accent5="accent5" accent6="accent6" hlink="hlink" folHlink="folHlink"/>
  <p:sldLayoutIdLst>
    <p:sldLayoutId id="2147484391" r:id="rId1"/>
    <p:sldLayoutId id="2147484392" r:id="rId2"/>
    <p:sldLayoutId id="2147484393" r:id="rId3"/>
    <p:sldLayoutId id="2147484394" r:id="rId4"/>
    <p:sldLayoutId id="2147484395" r:id="rId5"/>
    <p:sldLayoutId id="2147484396" r:id="rId6"/>
    <p:sldLayoutId id="2147484397" r:id="rId7"/>
    <p:sldLayoutId id="2147484398" r:id="rId8"/>
    <p:sldLayoutId id="2147484399" r:id="rId9"/>
    <p:sldLayoutId id="2147484400" r:id="rId10"/>
    <p:sldLayoutId id="2147484401" r:id="rId11"/>
    <p:sldLayoutId id="2147484402" r:id="rId12"/>
    <p:sldLayoutId id="2147484403" r:id="rId13"/>
    <p:sldLayoutId id="2147484404" r:id="rId14"/>
    <p:sldLayoutId id="2147484405" r:id="rId15"/>
    <p:sldLayoutId id="2147484406" r:id="rId16"/>
    <p:sldLayoutId id="2147484407"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openweathermap.org/" TargetMode="External"/><Relationship Id="rId2" Type="http://schemas.openxmlformats.org/officeDocument/2006/relationships/hyperlink" Target="https://www.houstontx.gov/police/cs/crime-stats-archives.htm" TargetMode="External"/><Relationship Id="rId1" Type="http://schemas.openxmlformats.org/officeDocument/2006/relationships/slideLayout" Target="../slideLayouts/slideLayout2.xml"/><Relationship Id="rId4" Type="http://schemas.openxmlformats.org/officeDocument/2006/relationships/hyperlink" Target="https://aapi.io/api-directory/FederalBureauofInvestigationFBI_CrimeDataExplorer_CrimeDataAPI_v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FEE7A-857B-C140-9446-3B97DA474235}"/>
              </a:ext>
            </a:extLst>
          </p:cNvPr>
          <p:cNvSpPr>
            <a:spLocks noGrp="1"/>
          </p:cNvSpPr>
          <p:nvPr>
            <p:ph type="ctrTitle"/>
          </p:nvPr>
        </p:nvSpPr>
        <p:spPr/>
        <p:txBody>
          <a:bodyPr>
            <a:normAutofit/>
          </a:bodyPr>
          <a:lstStyle/>
          <a:p>
            <a:r>
              <a:rPr lang="en-US" b="1" dirty="0"/>
              <a:t>Cold Crime:</a:t>
            </a:r>
            <a:br>
              <a:rPr lang="en-US" b="1" dirty="0"/>
            </a:br>
            <a:r>
              <a:rPr lang="en-US" sz="4400" b="1" dirty="0"/>
              <a:t>winter crime analysis in the city of  Houston</a:t>
            </a:r>
          </a:p>
        </p:txBody>
      </p:sp>
      <p:sp>
        <p:nvSpPr>
          <p:cNvPr id="3" name="Subtitle 2">
            <a:extLst>
              <a:ext uri="{FF2B5EF4-FFF2-40B4-BE49-F238E27FC236}">
                <a16:creationId xmlns:a16="http://schemas.microsoft.com/office/drawing/2014/main" id="{FC7610D5-8105-FB4B-9C2D-0F99F7EAF7FA}"/>
              </a:ext>
            </a:extLst>
          </p:cNvPr>
          <p:cNvSpPr>
            <a:spLocks noGrp="1"/>
          </p:cNvSpPr>
          <p:nvPr>
            <p:ph type="subTitle" idx="1"/>
          </p:nvPr>
        </p:nvSpPr>
        <p:spPr/>
        <p:txBody>
          <a:bodyPr>
            <a:noAutofit/>
          </a:bodyPr>
          <a:lstStyle/>
          <a:p>
            <a:pPr algn="ctr"/>
            <a:r>
              <a:rPr lang="en-US" sz="2000" b="1" dirty="0">
                <a:solidFill>
                  <a:schemeClr val="tx1"/>
                </a:solidFill>
              </a:rPr>
              <a:t>Group Members: </a:t>
            </a:r>
            <a:r>
              <a:rPr lang="en-US" sz="2000" dirty="0" err="1">
                <a:solidFill>
                  <a:schemeClr val="tx1"/>
                </a:solidFill>
              </a:rPr>
              <a:t>Ozkar</a:t>
            </a:r>
            <a:r>
              <a:rPr lang="en-US" sz="2000" dirty="0">
                <a:solidFill>
                  <a:schemeClr val="tx1"/>
                </a:solidFill>
              </a:rPr>
              <a:t> </a:t>
            </a:r>
            <a:r>
              <a:rPr lang="en-US" sz="2000" dirty="0" err="1">
                <a:solidFill>
                  <a:schemeClr val="tx1"/>
                </a:solidFill>
              </a:rPr>
              <a:t>Agoz</a:t>
            </a:r>
            <a:r>
              <a:rPr lang="en-US" sz="2000" dirty="0">
                <a:solidFill>
                  <a:schemeClr val="tx1"/>
                </a:solidFill>
              </a:rPr>
              <a:t>, Melissa </a:t>
            </a:r>
            <a:r>
              <a:rPr lang="en-US" sz="2000" dirty="0" err="1">
                <a:solidFill>
                  <a:schemeClr val="tx1"/>
                </a:solidFill>
              </a:rPr>
              <a:t>Agruda</a:t>
            </a:r>
            <a:r>
              <a:rPr lang="en-US" sz="2000" dirty="0">
                <a:solidFill>
                  <a:schemeClr val="tx1"/>
                </a:solidFill>
              </a:rPr>
              <a:t>, David </a:t>
            </a:r>
            <a:r>
              <a:rPr lang="en-US" sz="2000" dirty="0" err="1">
                <a:solidFill>
                  <a:schemeClr val="tx1"/>
                </a:solidFill>
              </a:rPr>
              <a:t>Ayankoya</a:t>
            </a:r>
            <a:r>
              <a:rPr lang="en-US" sz="2000" dirty="0">
                <a:solidFill>
                  <a:schemeClr val="tx1"/>
                </a:solidFill>
              </a:rPr>
              <a:t>, Douglas </a:t>
            </a:r>
            <a:r>
              <a:rPr lang="en-US" sz="2000" dirty="0" err="1">
                <a:solidFill>
                  <a:schemeClr val="tx1"/>
                </a:solidFill>
              </a:rPr>
              <a:t>NcNeil</a:t>
            </a:r>
            <a:endParaRPr lang="en-US" sz="2000" dirty="0">
              <a:solidFill>
                <a:schemeClr val="tx1"/>
              </a:solidFill>
            </a:endParaRPr>
          </a:p>
        </p:txBody>
      </p:sp>
    </p:spTree>
    <p:extLst>
      <p:ext uri="{BB962C8B-B14F-4D97-AF65-F5344CB8AC3E}">
        <p14:creationId xmlns:p14="http://schemas.microsoft.com/office/powerpoint/2010/main" val="2315282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BF6ED-DB1B-524F-A400-7D21BD0F2C7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D905C0-192C-194B-967F-33477A200206}"/>
              </a:ext>
            </a:extLst>
          </p:cNvPr>
          <p:cNvSpPr>
            <a:spLocks noGrp="1"/>
          </p:cNvSpPr>
          <p:nvPr>
            <p:ph sz="quarter" idx="13"/>
          </p:nvPr>
        </p:nvSpPr>
        <p:spPr/>
        <p:txBody>
          <a:bodyPr/>
          <a:lstStyle/>
          <a:p>
            <a:endParaRPr lang="en-US"/>
          </a:p>
        </p:txBody>
      </p:sp>
      <p:sp>
        <p:nvSpPr>
          <p:cNvPr id="4" name="Text Placeholder 3">
            <a:extLst>
              <a:ext uri="{FF2B5EF4-FFF2-40B4-BE49-F238E27FC236}">
                <a16:creationId xmlns:a16="http://schemas.microsoft.com/office/drawing/2014/main" id="{C5726C12-CCF9-0B4A-ADB9-8EEE04D9EAD1}"/>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23391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929C1-1666-6642-860A-47E181A31F0D}"/>
              </a:ext>
            </a:extLst>
          </p:cNvPr>
          <p:cNvSpPr>
            <a:spLocks noGrp="1"/>
          </p:cNvSpPr>
          <p:nvPr>
            <p:ph type="title"/>
          </p:nvPr>
        </p:nvSpPr>
        <p:spPr>
          <a:xfrm>
            <a:off x="693642" y="685800"/>
            <a:ext cx="9745757" cy="515937"/>
          </a:xfrm>
        </p:spPr>
        <p:txBody>
          <a:bodyPr>
            <a:normAutofit fontScale="90000"/>
          </a:bodyPr>
          <a:lstStyle/>
          <a:p>
            <a:r>
              <a:rPr lang="en-US" dirty="0"/>
              <a:t>Correlation of the </a:t>
            </a:r>
            <a:r>
              <a:rPr lang="en-US" dirty="0" err="1"/>
              <a:t>dow</a:t>
            </a:r>
            <a:r>
              <a:rPr lang="en-US" dirty="0"/>
              <a:t> jones market to property crime </a:t>
            </a:r>
          </a:p>
        </p:txBody>
      </p:sp>
      <p:sp>
        <p:nvSpPr>
          <p:cNvPr id="4" name="Text Placeholder 3">
            <a:extLst>
              <a:ext uri="{FF2B5EF4-FFF2-40B4-BE49-F238E27FC236}">
                <a16:creationId xmlns:a16="http://schemas.microsoft.com/office/drawing/2014/main" id="{F5FF2498-64C4-3D46-BF37-A923F367BCE2}"/>
              </a:ext>
            </a:extLst>
          </p:cNvPr>
          <p:cNvSpPr>
            <a:spLocks noGrp="1"/>
          </p:cNvSpPr>
          <p:nvPr>
            <p:ph type="body" sz="half" idx="2"/>
          </p:nvPr>
        </p:nvSpPr>
        <p:spPr>
          <a:xfrm>
            <a:off x="80120" y="4477342"/>
            <a:ext cx="5486400" cy="897932"/>
          </a:xfrm>
        </p:spPr>
        <p:txBody>
          <a:bodyPr>
            <a:normAutofit fontScale="55000" lnSpcReduction="20000"/>
          </a:bodyPr>
          <a:lstStyle/>
          <a:p>
            <a:br>
              <a:rPr lang="en-US" dirty="0"/>
            </a:br>
            <a:endParaRPr lang="en-US" dirty="0"/>
          </a:p>
          <a:p>
            <a:r>
              <a:rPr lang="en-US" dirty="0"/>
              <a:t> </a:t>
            </a:r>
            <a:r>
              <a:rPr lang="en-US" sz="1000" dirty="0"/>
              <a:t>Source: http://</a:t>
            </a:r>
            <a:r>
              <a:rPr lang="en-US" sz="1000" dirty="0" err="1"/>
              <a:t>media.cla.auburn.edu</a:t>
            </a:r>
            <a:r>
              <a:rPr lang="en-US" sz="1000" dirty="0"/>
              <a:t>/economics/</a:t>
            </a:r>
            <a:r>
              <a:rPr lang="en-US" sz="1000" dirty="0" err="1"/>
              <a:t>workingpapers</a:t>
            </a:r>
            <a:r>
              <a:rPr lang="en-US" sz="1000" dirty="0"/>
              <a:t>/ </a:t>
            </a:r>
          </a:p>
          <a:p>
            <a:r>
              <a:rPr lang="en-US" sz="1000" dirty="0"/>
              <a:t>http://</a:t>
            </a:r>
            <a:r>
              <a:rPr lang="en-US" sz="1000" dirty="0" err="1"/>
              <a:t>econpapers.repec.org</a:t>
            </a:r>
            <a:r>
              <a:rPr lang="en-US" sz="1000" dirty="0"/>
              <a:t>/paper/</a:t>
            </a:r>
            <a:r>
              <a:rPr lang="en-US" sz="1000" dirty="0" err="1"/>
              <a:t>abnwpaper</a:t>
            </a:r>
            <a:r>
              <a:rPr lang="en-US" sz="1000" dirty="0"/>
              <a:t>/ </a:t>
            </a:r>
          </a:p>
          <a:p>
            <a:endParaRPr lang="en-US" dirty="0"/>
          </a:p>
        </p:txBody>
      </p:sp>
      <p:pic>
        <p:nvPicPr>
          <p:cNvPr id="11" name="Content Placeholder 10">
            <a:extLst>
              <a:ext uri="{FF2B5EF4-FFF2-40B4-BE49-F238E27FC236}">
                <a16:creationId xmlns:a16="http://schemas.microsoft.com/office/drawing/2014/main" id="{992434FC-D130-1A41-A23F-CF368F58E03C}"/>
              </a:ext>
            </a:extLst>
          </p:cNvPr>
          <p:cNvPicPr>
            <a:picLocks noGrp="1" noChangeAspect="1"/>
          </p:cNvPicPr>
          <p:nvPr>
            <p:ph sz="quarter" idx="13"/>
          </p:nvPr>
        </p:nvPicPr>
        <p:blipFill>
          <a:blip r:embed="rId2"/>
          <a:stretch>
            <a:fillRect/>
          </a:stretch>
        </p:blipFill>
        <p:spPr>
          <a:xfrm>
            <a:off x="5320506" y="1201737"/>
            <a:ext cx="5486400" cy="3657600"/>
          </a:xfrm>
          <a:prstGeom prst="rect">
            <a:avLst/>
          </a:prstGeom>
        </p:spPr>
      </p:pic>
      <p:pic>
        <p:nvPicPr>
          <p:cNvPr id="12" name="Picture 11">
            <a:extLst>
              <a:ext uri="{FF2B5EF4-FFF2-40B4-BE49-F238E27FC236}">
                <a16:creationId xmlns:a16="http://schemas.microsoft.com/office/drawing/2014/main" id="{6F32BC5B-451E-FE4A-9EC1-DF5F86D0BA90}"/>
              </a:ext>
            </a:extLst>
          </p:cNvPr>
          <p:cNvPicPr>
            <a:picLocks noChangeAspect="1"/>
          </p:cNvPicPr>
          <p:nvPr/>
        </p:nvPicPr>
        <p:blipFill>
          <a:blip r:embed="rId3"/>
          <a:stretch>
            <a:fillRect/>
          </a:stretch>
        </p:blipFill>
        <p:spPr>
          <a:xfrm>
            <a:off x="951462" y="1077994"/>
            <a:ext cx="3497702" cy="3399348"/>
          </a:xfrm>
          <a:prstGeom prst="rect">
            <a:avLst/>
          </a:prstGeom>
        </p:spPr>
      </p:pic>
    </p:spTree>
    <p:extLst>
      <p:ext uri="{BB962C8B-B14F-4D97-AF65-F5344CB8AC3E}">
        <p14:creationId xmlns:p14="http://schemas.microsoft.com/office/powerpoint/2010/main" val="1829925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04DF8-1704-B043-8457-EF5EE05791B2}"/>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8F5EB521-FEA1-9942-9488-B431BF9184FD}"/>
              </a:ext>
            </a:extLst>
          </p:cNvPr>
          <p:cNvSpPr>
            <a:spLocks noGrp="1"/>
          </p:cNvSpPr>
          <p:nvPr>
            <p:ph sz="quarter" idx="13"/>
          </p:nvPr>
        </p:nvSpPr>
        <p:spPr/>
        <p:txBody>
          <a:bodyPr/>
          <a:lstStyle/>
          <a:p>
            <a:r>
              <a:rPr lang="en-US" dirty="0"/>
              <a:t>Discuss your findings. Did you find what you expected to find? If not, why not? What inferences or general conclusions can you draw from your analysis?</a:t>
            </a:r>
          </a:p>
          <a:p>
            <a:endParaRPr lang="en-US" dirty="0"/>
          </a:p>
        </p:txBody>
      </p:sp>
    </p:spTree>
    <p:extLst>
      <p:ext uri="{BB962C8B-B14F-4D97-AF65-F5344CB8AC3E}">
        <p14:creationId xmlns:p14="http://schemas.microsoft.com/office/powerpoint/2010/main" val="1902490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EB9A2-3F60-8A40-9973-94C14079C8D8}"/>
              </a:ext>
            </a:extLst>
          </p:cNvPr>
          <p:cNvSpPr>
            <a:spLocks noGrp="1"/>
          </p:cNvSpPr>
          <p:nvPr>
            <p:ph type="title"/>
          </p:nvPr>
        </p:nvSpPr>
        <p:spPr/>
        <p:txBody>
          <a:bodyPr/>
          <a:lstStyle/>
          <a:p>
            <a:r>
              <a:rPr lang="en-US" dirty="0"/>
              <a:t>Port mortem</a:t>
            </a:r>
          </a:p>
        </p:txBody>
      </p:sp>
      <p:sp>
        <p:nvSpPr>
          <p:cNvPr id="3" name="Content Placeholder 2">
            <a:extLst>
              <a:ext uri="{FF2B5EF4-FFF2-40B4-BE49-F238E27FC236}">
                <a16:creationId xmlns:a16="http://schemas.microsoft.com/office/drawing/2014/main" id="{2E26E719-F0A2-124E-94C0-D701F629F998}"/>
              </a:ext>
            </a:extLst>
          </p:cNvPr>
          <p:cNvSpPr>
            <a:spLocks noGrp="1"/>
          </p:cNvSpPr>
          <p:nvPr>
            <p:ph sz="quarter" idx="13"/>
          </p:nvPr>
        </p:nvSpPr>
        <p:spPr/>
        <p:txBody>
          <a:bodyPr/>
          <a:lstStyle/>
          <a:p>
            <a:r>
              <a:rPr lang="en-US" dirty="0"/>
              <a:t>Discuss any difficulties that arose, and how you dealt with them</a:t>
            </a:r>
          </a:p>
          <a:p>
            <a:r>
              <a:rPr lang="en-US" dirty="0"/>
              <a:t>Discuss any additional questions that came up, but which you didn't have time to answer: What would you research next, if you had two more weeks?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721060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E99CF-A338-E240-9897-D2844D0D7D3E}"/>
              </a:ext>
            </a:extLst>
          </p:cNvPr>
          <p:cNvSpPr>
            <a:spLocks noGrp="1"/>
          </p:cNvSpPr>
          <p:nvPr>
            <p:ph type="title"/>
          </p:nvPr>
        </p:nvSpPr>
        <p:spPr>
          <a:xfrm>
            <a:off x="683625" y="457200"/>
            <a:ext cx="10396882" cy="1151965"/>
          </a:xfrm>
        </p:spPr>
        <p:txBody>
          <a:bodyPr/>
          <a:lstStyle/>
          <a:p>
            <a:r>
              <a:rPr lang="en-US" dirty="0"/>
              <a:t>Motivation and summary</a:t>
            </a:r>
          </a:p>
        </p:txBody>
      </p:sp>
      <p:sp>
        <p:nvSpPr>
          <p:cNvPr id="3" name="Content Placeholder 2">
            <a:extLst>
              <a:ext uri="{FF2B5EF4-FFF2-40B4-BE49-F238E27FC236}">
                <a16:creationId xmlns:a16="http://schemas.microsoft.com/office/drawing/2014/main" id="{9A8BB3AF-696F-FF46-BE92-B30D0513AB90}"/>
              </a:ext>
            </a:extLst>
          </p:cNvPr>
          <p:cNvSpPr>
            <a:spLocks noGrp="1"/>
          </p:cNvSpPr>
          <p:nvPr>
            <p:ph sz="quarter" idx="13"/>
          </p:nvPr>
        </p:nvSpPr>
        <p:spPr>
          <a:xfrm>
            <a:off x="685800" y="1609166"/>
            <a:ext cx="10394707" cy="3765420"/>
          </a:xfrm>
        </p:spPr>
        <p:txBody>
          <a:bodyPr>
            <a:normAutofit/>
          </a:bodyPr>
          <a:lstStyle/>
          <a:p>
            <a:r>
              <a:rPr lang="en-US" dirty="0"/>
              <a:t>Main Hypothesis: Weather changes may possibly affect the number of crimes</a:t>
            </a:r>
          </a:p>
          <a:p>
            <a:r>
              <a:rPr lang="en-US" dirty="0"/>
              <a:t>Questions</a:t>
            </a:r>
          </a:p>
          <a:p>
            <a:pPr lvl="1"/>
            <a:r>
              <a:rPr lang="en-US" dirty="0"/>
              <a:t>What times did most crimes occur in the winter of 2018-2019?</a:t>
            </a:r>
          </a:p>
          <a:p>
            <a:pPr lvl="1"/>
            <a:r>
              <a:rPr lang="en-US" dirty="0"/>
              <a:t>Do crime patterns change around the holidays?</a:t>
            </a:r>
          </a:p>
          <a:p>
            <a:pPr lvl="1"/>
            <a:endParaRPr lang="en-US" dirty="0"/>
          </a:p>
          <a:p>
            <a:pPr marL="457200" lvl="1" indent="0">
              <a:buNone/>
            </a:pPr>
            <a:endParaRPr lang="en-US" dirty="0"/>
          </a:p>
        </p:txBody>
      </p:sp>
    </p:spTree>
    <p:extLst>
      <p:ext uri="{BB962C8B-B14F-4D97-AF65-F5344CB8AC3E}">
        <p14:creationId xmlns:p14="http://schemas.microsoft.com/office/powerpoint/2010/main" val="4047747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BFA0B-DF7E-CB4C-B708-FFE2113CAF77}"/>
              </a:ext>
            </a:extLst>
          </p:cNvPr>
          <p:cNvSpPr>
            <a:spLocks noGrp="1"/>
          </p:cNvSpPr>
          <p:nvPr>
            <p:ph type="title"/>
          </p:nvPr>
        </p:nvSpPr>
        <p:spPr/>
        <p:txBody>
          <a:bodyPr/>
          <a:lstStyle/>
          <a:p>
            <a:r>
              <a:rPr lang="en-US" dirty="0"/>
              <a:t>Motivation and summary</a:t>
            </a:r>
          </a:p>
        </p:txBody>
      </p:sp>
      <p:sp>
        <p:nvSpPr>
          <p:cNvPr id="3" name="Content Placeholder 2">
            <a:extLst>
              <a:ext uri="{FF2B5EF4-FFF2-40B4-BE49-F238E27FC236}">
                <a16:creationId xmlns:a16="http://schemas.microsoft.com/office/drawing/2014/main" id="{6EC74568-A4FE-1248-B51B-5F6935978A24}"/>
              </a:ext>
            </a:extLst>
          </p:cNvPr>
          <p:cNvSpPr>
            <a:spLocks noGrp="1"/>
          </p:cNvSpPr>
          <p:nvPr>
            <p:ph sz="quarter" idx="13"/>
          </p:nvPr>
        </p:nvSpPr>
        <p:spPr/>
        <p:txBody>
          <a:bodyPr>
            <a:normAutofit lnSpcReduction="10000"/>
          </a:bodyPr>
          <a:lstStyle/>
          <a:p>
            <a:r>
              <a:rPr lang="en-US" dirty="0"/>
              <a:t>We wanted to look at crime data in Houston and since the data was so large , we narrowed down to one season and to look at hourly data.</a:t>
            </a:r>
          </a:p>
          <a:p>
            <a:r>
              <a:rPr lang="en-US" dirty="0"/>
              <a:t>Since most holidays occurred in winter, we chose winter data sets and holiday dates as points of interest. </a:t>
            </a:r>
          </a:p>
          <a:p>
            <a:r>
              <a:rPr lang="en-US" dirty="0"/>
              <a:t>The data set was still very large, we chose Driving under the influence (dui) as the main crime to analyze.</a:t>
            </a:r>
          </a:p>
          <a:p>
            <a:r>
              <a:rPr lang="en-US" dirty="0"/>
              <a:t>We were not completely able to answer some  of our questions to our satisfaction.</a:t>
            </a:r>
          </a:p>
          <a:p>
            <a:pPr lvl="1"/>
            <a:r>
              <a:rPr lang="en-US" dirty="0"/>
              <a:t>Dui data was not available for the 4 years prior to 2018.</a:t>
            </a:r>
          </a:p>
          <a:p>
            <a:endParaRPr lang="en-US" dirty="0"/>
          </a:p>
          <a:p>
            <a:endParaRPr lang="en-US" dirty="0"/>
          </a:p>
        </p:txBody>
      </p:sp>
    </p:spTree>
    <p:extLst>
      <p:ext uri="{BB962C8B-B14F-4D97-AF65-F5344CB8AC3E}">
        <p14:creationId xmlns:p14="http://schemas.microsoft.com/office/powerpoint/2010/main" val="3452295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F0E61-7AF6-5C4A-B95F-EA817A7F4DBB}"/>
              </a:ext>
            </a:extLst>
          </p:cNvPr>
          <p:cNvSpPr>
            <a:spLocks noGrp="1"/>
          </p:cNvSpPr>
          <p:nvPr>
            <p:ph type="title"/>
          </p:nvPr>
        </p:nvSpPr>
        <p:spPr/>
        <p:txBody>
          <a:bodyPr>
            <a:normAutofit fontScale="90000"/>
          </a:bodyPr>
          <a:lstStyle/>
          <a:p>
            <a:r>
              <a:rPr lang="en-US" dirty="0"/>
              <a:t>Questions and data</a:t>
            </a:r>
            <a:br>
              <a:rPr lang="en-US" dirty="0"/>
            </a:br>
            <a:r>
              <a:rPr lang="en-US" dirty="0"/>
              <a:t>Data cleanup and exploration</a:t>
            </a:r>
          </a:p>
        </p:txBody>
      </p:sp>
      <p:sp>
        <p:nvSpPr>
          <p:cNvPr id="3" name="Content Placeholder 2">
            <a:extLst>
              <a:ext uri="{FF2B5EF4-FFF2-40B4-BE49-F238E27FC236}">
                <a16:creationId xmlns:a16="http://schemas.microsoft.com/office/drawing/2014/main" id="{A7F48477-CA34-614E-A06F-413D818F99F7}"/>
              </a:ext>
            </a:extLst>
          </p:cNvPr>
          <p:cNvSpPr>
            <a:spLocks noGrp="1"/>
          </p:cNvSpPr>
          <p:nvPr>
            <p:ph sz="quarter" idx="13"/>
          </p:nvPr>
        </p:nvSpPr>
        <p:spPr/>
        <p:txBody>
          <a:bodyPr>
            <a:normAutofit fontScale="85000" lnSpcReduction="20000"/>
          </a:bodyPr>
          <a:lstStyle/>
          <a:p>
            <a:r>
              <a:rPr lang="en-US" dirty="0"/>
              <a:t>November 2018, December 2018 and January 2019 were initially chosen as our data sets.</a:t>
            </a:r>
          </a:p>
          <a:p>
            <a:r>
              <a:rPr lang="en-US" dirty="0"/>
              <a:t>We mainly used crime data from </a:t>
            </a:r>
            <a:r>
              <a:rPr lang="en-US" dirty="0">
                <a:hlinkClick r:id="rId2"/>
              </a:rPr>
              <a:t>https://www.houstontx.gov/police/cs/crime-stats-archives.htm</a:t>
            </a:r>
            <a:endParaRPr lang="en-US" dirty="0"/>
          </a:p>
          <a:p>
            <a:r>
              <a:rPr lang="en-US" dirty="0" err="1"/>
              <a:t>Hpd</a:t>
            </a:r>
            <a:r>
              <a:rPr lang="en-US" dirty="0"/>
              <a:t> website only had these in excel format with several titles and headers that required extensive cleanup and conversion to csv.</a:t>
            </a:r>
          </a:p>
          <a:p>
            <a:r>
              <a:rPr lang="en-US" dirty="0"/>
              <a:t>The 3 files were concatenated before analysis </a:t>
            </a:r>
          </a:p>
          <a:p>
            <a:r>
              <a:rPr lang="en-US" dirty="0"/>
              <a:t>We wanted to use Open weather </a:t>
            </a:r>
            <a:r>
              <a:rPr lang="en-US" dirty="0" err="1"/>
              <a:t>api</a:t>
            </a:r>
            <a:r>
              <a:rPr lang="en-US" dirty="0"/>
              <a:t> to correlate to any findings we may have</a:t>
            </a:r>
          </a:p>
          <a:p>
            <a:pPr lvl="1"/>
            <a:r>
              <a:rPr lang="en-US" dirty="0">
                <a:hlinkClick r:id="rId3"/>
              </a:rPr>
              <a:t>https://openweathermap.org</a:t>
            </a:r>
            <a:endParaRPr lang="en-US" dirty="0"/>
          </a:p>
          <a:p>
            <a:r>
              <a:rPr lang="en-US" dirty="0"/>
              <a:t> a second </a:t>
            </a:r>
            <a:r>
              <a:rPr lang="en-US" dirty="0" err="1"/>
              <a:t>api</a:t>
            </a:r>
            <a:r>
              <a:rPr lang="en-US" dirty="0"/>
              <a:t> source was an </a:t>
            </a:r>
            <a:r>
              <a:rPr lang="en-US" dirty="0" err="1"/>
              <a:t>fbi</a:t>
            </a:r>
            <a:r>
              <a:rPr lang="en-US" dirty="0"/>
              <a:t> website</a:t>
            </a:r>
          </a:p>
          <a:p>
            <a:pPr lvl="1"/>
            <a:r>
              <a:rPr lang="en-US" dirty="0"/>
              <a:t> </a:t>
            </a:r>
            <a:r>
              <a:rPr lang="en-US" dirty="0">
                <a:hlinkClick r:id="rId4"/>
              </a:rPr>
              <a:t>https://aapi.io/api-directory/FederalBureauofInvestigationFBI_CrimeDataExplorer_CrimeDataAPI_v1/</a:t>
            </a:r>
            <a:r>
              <a:rPr lang="en-US" dirty="0"/>
              <a:t>. </a:t>
            </a:r>
          </a:p>
          <a:p>
            <a:endParaRPr lang="en-US" dirty="0"/>
          </a:p>
          <a:p>
            <a:endParaRPr lang="en-US" dirty="0"/>
          </a:p>
        </p:txBody>
      </p:sp>
    </p:spTree>
    <p:extLst>
      <p:ext uri="{BB962C8B-B14F-4D97-AF65-F5344CB8AC3E}">
        <p14:creationId xmlns:p14="http://schemas.microsoft.com/office/powerpoint/2010/main" val="2602614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E1DA7D8-C6B6-5844-97AC-23FDE082075E}"/>
              </a:ext>
            </a:extLst>
          </p:cNvPr>
          <p:cNvSpPr>
            <a:spLocks noGrp="1"/>
          </p:cNvSpPr>
          <p:nvPr>
            <p:ph type="title"/>
          </p:nvPr>
        </p:nvSpPr>
        <p:spPr>
          <a:xfrm>
            <a:off x="685801" y="563880"/>
            <a:ext cx="10317480" cy="914400"/>
          </a:xfrm>
        </p:spPr>
        <p:txBody>
          <a:bodyPr>
            <a:normAutofit fontScale="90000"/>
          </a:bodyPr>
          <a:lstStyle/>
          <a:p>
            <a:r>
              <a:rPr lang="en-US" dirty="0"/>
              <a:t>dui for thanksgiving, Christmas,  new year’s day and 3 month average</a:t>
            </a:r>
          </a:p>
        </p:txBody>
      </p:sp>
      <p:pic>
        <p:nvPicPr>
          <p:cNvPr id="15" name="Picture Placeholder 14">
            <a:extLst>
              <a:ext uri="{FF2B5EF4-FFF2-40B4-BE49-F238E27FC236}">
                <a16:creationId xmlns:a16="http://schemas.microsoft.com/office/drawing/2014/main" id="{490933A5-B700-674E-BF76-3E9807E3A611}"/>
              </a:ext>
            </a:extLst>
          </p:cNvPr>
          <p:cNvPicPr>
            <a:picLocks noGrp="1" noChangeAspect="1"/>
          </p:cNvPicPr>
          <p:nvPr>
            <p:ph type="pic" idx="1"/>
          </p:nvPr>
        </p:nvPicPr>
        <p:blipFill>
          <a:blip r:embed="rId3"/>
          <a:stretch>
            <a:fillRect/>
          </a:stretch>
        </p:blipFill>
        <p:spPr>
          <a:xfrm>
            <a:off x="885184" y="1755457"/>
            <a:ext cx="4326895" cy="3116261"/>
          </a:xfrm>
          <a:prstGeom prst="rect">
            <a:avLst/>
          </a:prstGeom>
        </p:spPr>
      </p:pic>
    </p:spTree>
    <p:extLst>
      <p:ext uri="{BB962C8B-B14F-4D97-AF65-F5344CB8AC3E}">
        <p14:creationId xmlns:p14="http://schemas.microsoft.com/office/powerpoint/2010/main" val="2596219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E2F6C-B461-4041-850A-6D0C1C7B9E3D}"/>
              </a:ext>
            </a:extLst>
          </p:cNvPr>
          <p:cNvSpPr>
            <a:spLocks noGrp="1"/>
          </p:cNvSpPr>
          <p:nvPr>
            <p:ph type="title"/>
          </p:nvPr>
        </p:nvSpPr>
        <p:spPr>
          <a:xfrm>
            <a:off x="2413795" y="411479"/>
            <a:ext cx="6345301" cy="643467"/>
          </a:xfrm>
        </p:spPr>
        <p:txBody>
          <a:bodyPr>
            <a:normAutofit fontScale="90000"/>
          </a:bodyPr>
          <a:lstStyle/>
          <a:p>
            <a:br>
              <a:rPr lang="en-US" sz="2400" dirty="0"/>
            </a:br>
            <a:r>
              <a:rPr lang="en-US" sz="2400" dirty="0"/>
              <a:t>5-year comparison of burglaries over hours</a:t>
            </a:r>
          </a:p>
        </p:txBody>
      </p:sp>
      <p:pic>
        <p:nvPicPr>
          <p:cNvPr id="9" name="Picture 8">
            <a:extLst>
              <a:ext uri="{FF2B5EF4-FFF2-40B4-BE49-F238E27FC236}">
                <a16:creationId xmlns:a16="http://schemas.microsoft.com/office/drawing/2014/main" id="{BCE90737-5EA1-F146-9551-171C7E8A6B9C}"/>
              </a:ext>
            </a:extLst>
          </p:cNvPr>
          <p:cNvPicPr>
            <a:picLocks noChangeAspect="1"/>
          </p:cNvPicPr>
          <p:nvPr/>
        </p:nvPicPr>
        <p:blipFill>
          <a:blip r:embed="rId3"/>
          <a:stretch>
            <a:fillRect/>
          </a:stretch>
        </p:blipFill>
        <p:spPr>
          <a:xfrm>
            <a:off x="3812351" y="1751256"/>
            <a:ext cx="3700591" cy="2736075"/>
          </a:xfrm>
          <a:prstGeom prst="rect">
            <a:avLst/>
          </a:prstGeom>
        </p:spPr>
      </p:pic>
      <p:pic>
        <p:nvPicPr>
          <p:cNvPr id="10" name="Picture 9">
            <a:extLst>
              <a:ext uri="{FF2B5EF4-FFF2-40B4-BE49-F238E27FC236}">
                <a16:creationId xmlns:a16="http://schemas.microsoft.com/office/drawing/2014/main" id="{255348F8-7A5F-6B4E-ADEB-6F3C14465BAE}"/>
              </a:ext>
            </a:extLst>
          </p:cNvPr>
          <p:cNvPicPr>
            <a:picLocks noChangeAspect="1"/>
          </p:cNvPicPr>
          <p:nvPr/>
        </p:nvPicPr>
        <p:blipFill>
          <a:blip r:embed="rId4"/>
          <a:stretch>
            <a:fillRect/>
          </a:stretch>
        </p:blipFill>
        <p:spPr>
          <a:xfrm>
            <a:off x="111760" y="1751256"/>
            <a:ext cx="3700591" cy="2736075"/>
          </a:xfrm>
          <a:prstGeom prst="rect">
            <a:avLst/>
          </a:prstGeom>
        </p:spPr>
      </p:pic>
      <p:pic>
        <p:nvPicPr>
          <p:cNvPr id="11" name="Picture 10">
            <a:extLst>
              <a:ext uri="{FF2B5EF4-FFF2-40B4-BE49-F238E27FC236}">
                <a16:creationId xmlns:a16="http://schemas.microsoft.com/office/drawing/2014/main" id="{03CB5068-A804-A443-8A15-186257EAB4D1}"/>
              </a:ext>
            </a:extLst>
          </p:cNvPr>
          <p:cNvPicPr>
            <a:picLocks noChangeAspect="1"/>
          </p:cNvPicPr>
          <p:nvPr/>
        </p:nvPicPr>
        <p:blipFill>
          <a:blip r:embed="rId5"/>
          <a:stretch>
            <a:fillRect/>
          </a:stretch>
        </p:blipFill>
        <p:spPr>
          <a:xfrm>
            <a:off x="7414521" y="1751255"/>
            <a:ext cx="3799012" cy="2736076"/>
          </a:xfrm>
          <a:prstGeom prst="rect">
            <a:avLst/>
          </a:prstGeom>
        </p:spPr>
      </p:pic>
    </p:spTree>
    <p:extLst>
      <p:ext uri="{BB962C8B-B14F-4D97-AF65-F5344CB8AC3E}">
        <p14:creationId xmlns:p14="http://schemas.microsoft.com/office/powerpoint/2010/main" val="3028576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25088-17CC-4F28-B03C-790267A79EB3}"/>
              </a:ext>
            </a:extLst>
          </p:cNvPr>
          <p:cNvSpPr>
            <a:spLocks noGrp="1"/>
          </p:cNvSpPr>
          <p:nvPr>
            <p:ph type="title"/>
          </p:nvPr>
        </p:nvSpPr>
        <p:spPr/>
        <p:txBody>
          <a:bodyPr/>
          <a:lstStyle/>
          <a:p>
            <a:endParaRPr lang="en-US"/>
          </a:p>
        </p:txBody>
      </p:sp>
      <p:sp>
        <p:nvSpPr>
          <p:cNvPr id="3" name="Picture Placeholder 2">
            <a:extLst>
              <a:ext uri="{FF2B5EF4-FFF2-40B4-BE49-F238E27FC236}">
                <a16:creationId xmlns:a16="http://schemas.microsoft.com/office/drawing/2014/main" id="{6FBD34BC-FDFE-4143-BB1D-A4548BB6C5BF}"/>
              </a:ext>
            </a:extLst>
          </p:cNvPr>
          <p:cNvSpPr>
            <a:spLocks noGrp="1"/>
          </p:cNvSpPr>
          <p:nvPr>
            <p:ph type="pic" idx="1"/>
          </p:nvPr>
        </p:nvSpPr>
        <p:spPr/>
      </p:sp>
      <p:sp>
        <p:nvSpPr>
          <p:cNvPr id="4" name="Text Placeholder 3">
            <a:extLst>
              <a:ext uri="{FF2B5EF4-FFF2-40B4-BE49-F238E27FC236}">
                <a16:creationId xmlns:a16="http://schemas.microsoft.com/office/drawing/2014/main" id="{F733F266-F41E-4BB9-8E0E-977821EDD58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21356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A13C69-57D5-AB43-BFB8-F0F9C9C4A331}"/>
              </a:ext>
            </a:extLst>
          </p:cNvPr>
          <p:cNvSpPr>
            <a:spLocks noGrp="1"/>
          </p:cNvSpPr>
          <p:nvPr>
            <p:ph type="title"/>
          </p:nvPr>
        </p:nvSpPr>
        <p:spPr/>
        <p:txBody>
          <a:bodyPr>
            <a:normAutofit/>
          </a:bodyPr>
          <a:lstStyle/>
          <a:p>
            <a:r>
              <a:rPr lang="en-US" dirty="0"/>
              <a:t>Premise: residence</a:t>
            </a:r>
          </a:p>
        </p:txBody>
      </p:sp>
      <p:pic>
        <p:nvPicPr>
          <p:cNvPr id="14" name="Picture Placeholder 13">
            <a:extLst>
              <a:ext uri="{FF2B5EF4-FFF2-40B4-BE49-F238E27FC236}">
                <a16:creationId xmlns:a16="http://schemas.microsoft.com/office/drawing/2014/main" id="{C1C6BF2B-AF9D-E944-A2D6-FA39839C3B8B}"/>
              </a:ext>
            </a:extLst>
          </p:cNvPr>
          <p:cNvPicPr>
            <a:picLocks noGrp="1" noChangeAspect="1"/>
          </p:cNvPicPr>
          <p:nvPr>
            <p:ph type="pic" idx="15"/>
          </p:nvPr>
        </p:nvPicPr>
        <p:blipFill>
          <a:blip r:embed="rId2"/>
          <a:srcRect l="13101" r="13101"/>
          <a:stretch>
            <a:fillRect/>
          </a:stretch>
        </p:blipFill>
        <p:spPr>
          <a:xfrm>
            <a:off x="4229178" y="2084200"/>
            <a:ext cx="5397558" cy="2505813"/>
          </a:xfrm>
          <a:prstGeom prst="rect">
            <a:avLst/>
          </a:prstGeom>
        </p:spPr>
      </p:pic>
      <p:pic>
        <p:nvPicPr>
          <p:cNvPr id="15" name="Picture Placeholder 14">
            <a:extLst>
              <a:ext uri="{FF2B5EF4-FFF2-40B4-BE49-F238E27FC236}">
                <a16:creationId xmlns:a16="http://schemas.microsoft.com/office/drawing/2014/main" id="{8386E1E8-DD9B-A44B-8499-97F6B4220471}"/>
              </a:ext>
            </a:extLst>
          </p:cNvPr>
          <p:cNvPicPr>
            <a:picLocks noGrp="1" noChangeAspect="1"/>
          </p:cNvPicPr>
          <p:nvPr>
            <p:ph type="pic" idx="21"/>
          </p:nvPr>
        </p:nvPicPr>
        <p:blipFill>
          <a:blip r:embed="rId3"/>
          <a:stretch>
            <a:fillRect/>
          </a:stretch>
        </p:blipFill>
        <p:spPr>
          <a:xfrm>
            <a:off x="556426" y="2084200"/>
            <a:ext cx="3443239" cy="2505813"/>
          </a:xfrm>
          <a:prstGeom prst="rect">
            <a:avLst/>
          </a:prstGeom>
        </p:spPr>
      </p:pic>
    </p:spTree>
    <p:extLst>
      <p:ext uri="{BB962C8B-B14F-4D97-AF65-F5344CB8AC3E}">
        <p14:creationId xmlns:p14="http://schemas.microsoft.com/office/powerpoint/2010/main" val="2308136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389E6-E0DA-394F-970E-B43564BDC111}"/>
              </a:ext>
            </a:extLst>
          </p:cNvPr>
          <p:cNvSpPr>
            <a:spLocks noGrp="1"/>
          </p:cNvSpPr>
          <p:nvPr>
            <p:ph type="title"/>
          </p:nvPr>
        </p:nvSpPr>
        <p:spPr/>
        <p:txBody>
          <a:bodyPr/>
          <a:lstStyle/>
          <a:p>
            <a:r>
              <a:rPr lang="en-US" dirty="0"/>
              <a:t>Pie chart % Dui to all crimes in Houston from </a:t>
            </a:r>
            <a:r>
              <a:rPr lang="en-US" dirty="0" err="1"/>
              <a:t>nov.</a:t>
            </a:r>
            <a:r>
              <a:rPr lang="en-US" dirty="0"/>
              <a:t> 1, 2018 to Jan 31, 2019</a:t>
            </a:r>
          </a:p>
        </p:txBody>
      </p:sp>
      <p:sp>
        <p:nvSpPr>
          <p:cNvPr id="3" name="Picture Placeholder 2">
            <a:extLst>
              <a:ext uri="{FF2B5EF4-FFF2-40B4-BE49-F238E27FC236}">
                <a16:creationId xmlns:a16="http://schemas.microsoft.com/office/drawing/2014/main" id="{275730D7-12EF-5042-9DDF-30D83942B9A9}"/>
              </a:ext>
            </a:extLst>
          </p:cNvPr>
          <p:cNvSpPr>
            <a:spLocks noGrp="1"/>
          </p:cNvSpPr>
          <p:nvPr>
            <p:ph type="pic" idx="1"/>
          </p:nvPr>
        </p:nvSpPr>
        <p:spPr/>
      </p:sp>
      <p:sp>
        <p:nvSpPr>
          <p:cNvPr id="4" name="Text Placeholder 3">
            <a:extLst>
              <a:ext uri="{FF2B5EF4-FFF2-40B4-BE49-F238E27FC236}">
                <a16:creationId xmlns:a16="http://schemas.microsoft.com/office/drawing/2014/main" id="{2F8D10F3-1745-3649-AB28-3F924DE17946}"/>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434923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{DF18AFE1-8088-9944-A501-FB1E95186C2C}tf10001077</Template>
  <TotalTime>3416</TotalTime>
  <Words>632</Words>
  <Application>Microsoft Office PowerPoint</Application>
  <PresentationFormat>Widescreen</PresentationFormat>
  <Paragraphs>43</Paragraphs>
  <Slides>13</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Impact</vt:lpstr>
      <vt:lpstr>Main Event</vt:lpstr>
      <vt:lpstr>Cold Crime: winter crime analysis in the city of  Houston</vt:lpstr>
      <vt:lpstr>Motivation and summary</vt:lpstr>
      <vt:lpstr>Motivation and summary</vt:lpstr>
      <vt:lpstr>Questions and data Data cleanup and exploration</vt:lpstr>
      <vt:lpstr>dui for thanksgiving, Christmas,  new year’s day and 3 month average</vt:lpstr>
      <vt:lpstr> 5-year comparison of burglaries over hours</vt:lpstr>
      <vt:lpstr>PowerPoint Presentation</vt:lpstr>
      <vt:lpstr>Premise: residence</vt:lpstr>
      <vt:lpstr>Pie chart % Dui to all crimes in Houston from nov. 1, 2018 to Jan 31, 2019</vt:lpstr>
      <vt:lpstr>PowerPoint Presentation</vt:lpstr>
      <vt:lpstr>Correlation of the dow jones market to property crime </vt:lpstr>
      <vt:lpstr>discussion</vt:lpstr>
      <vt:lpstr>Port mortem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Holiday Crimes In Houston</dc:title>
  <dc:creator>Melissa Agruda</dc:creator>
  <cp:lastModifiedBy>Doug McNeil</cp:lastModifiedBy>
  <cp:revision>30</cp:revision>
  <dcterms:created xsi:type="dcterms:W3CDTF">2019-09-07T16:57:31Z</dcterms:created>
  <dcterms:modified xsi:type="dcterms:W3CDTF">2019-09-10T02:21:03Z</dcterms:modified>
</cp:coreProperties>
</file>

<file path=docProps/thumbnail.jpeg>
</file>